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2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44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6352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15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79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2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5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0C901-BB5E-4538-9EB3-C02686D4BBC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3178F8-E189-4849-B954-15E7C8DE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GOpkbgPQYI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68F5-E3F1-CD67-764E-B9F0204BD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070" y="1581665"/>
            <a:ext cx="8246076" cy="2759676"/>
          </a:xfrm>
        </p:spPr>
        <p:txBody>
          <a:bodyPr>
            <a:normAutofit fontScale="90000"/>
          </a:bodyPr>
          <a:lstStyle/>
          <a:p>
            <a:pPr algn="ctr"/>
            <a:r>
              <a:rPr lang="da-DK" sz="6000" b="1" dirty="0"/>
              <a:t>Grundtvig </a:t>
            </a:r>
            <a:br>
              <a:rPr lang="da-DK" b="1" dirty="0"/>
            </a:br>
            <a:r>
              <a:rPr lang="da-DK" b="1" dirty="0"/>
              <a:t>and</a:t>
            </a:r>
            <a:br>
              <a:rPr lang="da-DK" b="1" dirty="0"/>
            </a:br>
            <a:r>
              <a:rPr lang="da-DK" sz="6000" b="1" dirty="0"/>
              <a:t>Danish Folk High Schools 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BA030-3F9D-0CD1-50A0-7228255EA7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6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5D4C0-D524-5D28-BD80-2C582C39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75 Folk High Schools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98760-0F77-788B-8256-0E49D72976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98922-5965-314F-2A6D-183F9435F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482811"/>
            <a:ext cx="4185623" cy="4558551"/>
          </a:xfrm>
        </p:spPr>
        <p:txBody>
          <a:bodyPr>
            <a:normAutofit lnSpcReduction="10000"/>
          </a:bodyPr>
          <a:lstStyle/>
          <a:p>
            <a:r>
              <a:rPr lang="da-DK" sz="2000" dirty="0"/>
              <a:t>General schools with a broad array of classes (from 17½)</a:t>
            </a:r>
          </a:p>
          <a:p>
            <a:r>
              <a:rPr lang="da-DK" sz="2000" dirty="0"/>
              <a:t>High schools specializing in one topic</a:t>
            </a:r>
          </a:p>
          <a:p>
            <a:r>
              <a:rPr lang="da-DK" sz="2000" dirty="0"/>
              <a:t>Gymnastics, Sports, and Physical Education schools</a:t>
            </a:r>
          </a:p>
          <a:p>
            <a:r>
              <a:rPr lang="da-DK" sz="2000" dirty="0"/>
              <a:t>Christian or spiritual schools</a:t>
            </a:r>
          </a:p>
          <a:p>
            <a:r>
              <a:rPr lang="da-DK" sz="2000" dirty="0"/>
              <a:t>Life-style schools</a:t>
            </a:r>
          </a:p>
          <a:p>
            <a:r>
              <a:rPr lang="da-DK" sz="2000" dirty="0"/>
              <a:t>Schools for seniors</a:t>
            </a:r>
          </a:p>
          <a:p>
            <a:r>
              <a:rPr lang="da-DK" sz="2000" dirty="0"/>
              <a:t>Schools for youngsters (from 16)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BB560-466B-F5C8-EA31-CBB7CA2EB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A4D024-1C88-1AA8-283E-6D5FA32AB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1482811"/>
            <a:ext cx="4185617" cy="4558551"/>
          </a:xfrm>
        </p:spPr>
        <p:txBody>
          <a:bodyPr>
            <a:normAutofit lnSpcReduction="10000"/>
          </a:bodyPr>
          <a:lstStyle/>
          <a:p>
            <a:r>
              <a:rPr lang="da-DK" sz="2000" dirty="0"/>
              <a:t>Most are general and Grundtvigian – several topics and subtopics</a:t>
            </a:r>
          </a:p>
          <a:p>
            <a:r>
              <a:rPr lang="da-DK" sz="2000" dirty="0"/>
              <a:t>Some are specialized</a:t>
            </a:r>
          </a:p>
          <a:p>
            <a:r>
              <a:rPr lang="da-DK" sz="2000" dirty="0"/>
              <a:t>You pay for your stay – but it is subsidized by the Danish state</a:t>
            </a:r>
          </a:p>
          <a:p>
            <a:r>
              <a:rPr lang="da-DK" sz="3200" b="1" dirty="0"/>
              <a:t>Purpose: life-education, popular enlightenment, democratic education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9431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89EA57E-DDA3-0515-CEA3-9D115C9CE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1069945"/>
            <a:ext cx="93362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Nikolaj Frederik Severin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Grundtvig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8 September 1783 – 2 September 1872),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2C02991-4452-DC24-91A4-5EB9F29EF2C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23" y="2160588"/>
            <a:ext cx="2991941" cy="3881437"/>
          </a:xfr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2C24191-9426-0421-6A60-21AB12FE5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779373"/>
            <a:ext cx="4184034" cy="4555524"/>
          </a:xfrm>
        </p:spPr>
        <p:txBody>
          <a:bodyPr>
            <a:noAutofit/>
          </a:bodyPr>
          <a:lstStyle/>
          <a:p>
            <a:r>
              <a:rPr lang="en-US" sz="2000" dirty="0"/>
              <a:t>Danish pastor, author, poet, educator, philosopher, historian, teacher, philologist, and politician. </a:t>
            </a:r>
          </a:p>
          <a:p>
            <a:r>
              <a:rPr lang="en-US" sz="2000" dirty="0"/>
              <a:t>Influential - the ideological father of the Folk High School</a:t>
            </a:r>
          </a:p>
          <a:p>
            <a:r>
              <a:rPr lang="en-US" sz="2000" dirty="0" err="1"/>
              <a:t>Grundtvigianism</a:t>
            </a:r>
            <a:endParaRPr lang="en-US" sz="2000" dirty="0"/>
          </a:p>
          <a:p>
            <a:r>
              <a:rPr lang="en-US" sz="2000" dirty="0"/>
              <a:t>Most represented poet in The Folk High School Songbook and The Danish Hymn Book</a:t>
            </a:r>
          </a:p>
          <a:p>
            <a:r>
              <a:rPr lang="en-US" sz="2000" dirty="0"/>
              <a:t>Married 3 times</a:t>
            </a:r>
          </a:p>
          <a:p>
            <a:r>
              <a:rPr lang="en-US" sz="2000" dirty="0"/>
              <a:t>5 children</a:t>
            </a:r>
          </a:p>
        </p:txBody>
      </p:sp>
    </p:spTree>
    <p:extLst>
      <p:ext uri="{BB962C8B-B14F-4D97-AF65-F5344CB8AC3E}">
        <p14:creationId xmlns:p14="http://schemas.microsoft.com/office/powerpoint/2010/main" val="194982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B53B9-AAE1-3C1A-DF38-FB9F4571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Danish Golden Age,</a:t>
            </a:r>
            <a:br>
              <a:rPr lang="da-DK" dirty="0"/>
            </a:br>
            <a:r>
              <a:rPr lang="da-DK" dirty="0"/>
              <a:t>First half of 19th Century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15BD8-05C4-460D-A5AA-63B8F8BA0E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Son of Lutheran Pastor, </a:t>
            </a:r>
            <a:r>
              <a:rPr lang="en-US" sz="2000" dirty="0" err="1"/>
              <a:t>Udby</a:t>
            </a:r>
            <a:r>
              <a:rPr lang="en-US" sz="2000" dirty="0"/>
              <a:t>, </a:t>
            </a:r>
            <a:r>
              <a:rPr lang="en-US" sz="2000" dirty="0" err="1"/>
              <a:t>Vordingborg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06F07-6EFB-2F79-DA55-145E01638E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z="2000" dirty="0"/>
              <a:t>Very religious atmosphere</a:t>
            </a:r>
          </a:p>
          <a:p>
            <a:r>
              <a:rPr lang="da-DK" sz="2000" dirty="0"/>
              <a:t>Old Norse legends and traditions</a:t>
            </a:r>
          </a:p>
          <a:p>
            <a:r>
              <a:rPr lang="da-DK" sz="2000" dirty="0"/>
              <a:t>Theology in Copenhagen</a:t>
            </a:r>
          </a:p>
          <a:p>
            <a:r>
              <a:rPr lang="da-DK" sz="2000" dirty="0"/>
              <a:t>Very ambitious </a:t>
            </a:r>
            <a:r>
              <a:rPr lang="da-DK" sz="2000" dirty="0">
                <a:sym typeface="Wingdings" panose="05000000000000000000" pitchFamily="2" charset="2"/>
              </a:rPr>
              <a:t> author</a:t>
            </a:r>
          </a:p>
          <a:p>
            <a:r>
              <a:rPr lang="da-DK" sz="2000" dirty="0">
                <a:sym typeface="Wingdings" panose="05000000000000000000" pitchFamily="2" charset="2"/>
              </a:rPr>
              <a:t>Tutor at Manor House  in love with the lady of the house  awoke his passions and writing</a:t>
            </a:r>
            <a:endParaRPr lang="da-DK" sz="2000" dirty="0"/>
          </a:p>
          <a:p>
            <a:pPr marL="0" indent="0">
              <a:buNone/>
            </a:pPr>
            <a:endParaRPr lang="da-DK" sz="2000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67B76-7ADB-63F0-5388-7B23318C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/>
              <a:t>Danish National Consciousness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0408F-DADA-F84B-98BE-2F7B35B651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sz="2000" dirty="0"/>
              <a:t>Enlightenment</a:t>
            </a:r>
          </a:p>
          <a:p>
            <a:r>
              <a:rPr lang="da-DK" sz="2000" dirty="0"/>
              <a:t>Romanticism (Henrik Steffens – his cousin, Adam Oehlenschläger, </a:t>
            </a:r>
            <a:r>
              <a:rPr lang="da-DK" sz="2000" i="1" dirty="0"/>
              <a:t>Digte</a:t>
            </a:r>
            <a:r>
              <a:rPr lang="da-DK" sz="2000" dirty="0"/>
              <a:t> 1803)</a:t>
            </a:r>
          </a:p>
          <a:p>
            <a:r>
              <a:rPr lang="da-DK" sz="2000" dirty="0"/>
              <a:t>Nordic History</a:t>
            </a:r>
          </a:p>
          <a:p>
            <a:r>
              <a:rPr lang="da-DK" sz="2000" dirty="0"/>
              <a:t>Icelandic Sagas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6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7FFA-6353-925D-4D1B-C75FFDD5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Crisis, 1810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E502C-07B2-B5E5-5C84-63A6EAB5A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72281"/>
            <a:ext cx="4184035" cy="4369080"/>
          </a:xfrm>
        </p:spPr>
        <p:txBody>
          <a:bodyPr>
            <a:normAutofit/>
          </a:bodyPr>
          <a:lstStyle/>
          <a:p>
            <a:r>
              <a:rPr lang="da-DK" sz="2000" dirty="0"/>
              <a:t>His father was aging</a:t>
            </a:r>
          </a:p>
          <a:p>
            <a:r>
              <a:rPr lang="da-DK" sz="2000" dirty="0"/>
              <a:t>Grundtvig needed to be his chaplain – agreed reluctantly</a:t>
            </a:r>
          </a:p>
          <a:p>
            <a:r>
              <a:rPr lang="da-DK" sz="2000" dirty="0"/>
              <a:t>Held the obligatory sermon in Copenhagen</a:t>
            </a:r>
          </a:p>
          <a:p>
            <a:r>
              <a:rPr lang="da-DK" sz="2000" dirty="0"/>
              <a:t>Was reprimanded</a:t>
            </a:r>
          </a:p>
          <a:p>
            <a:r>
              <a:rPr lang="da-DK" sz="2000" dirty="0"/>
              <a:t>Became mentally ill, was transported home by two friends</a:t>
            </a:r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62787-EA55-03EE-3E5F-8A8B74D57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672281"/>
            <a:ext cx="4184034" cy="4369081"/>
          </a:xfrm>
        </p:spPr>
        <p:txBody>
          <a:bodyPr>
            <a:normAutofit/>
          </a:bodyPr>
          <a:lstStyle/>
          <a:p>
            <a:r>
              <a:rPr lang="da-DK" sz="2000" dirty="0"/>
              <a:t>Recovered within a few months</a:t>
            </a:r>
          </a:p>
          <a:p>
            <a:r>
              <a:rPr lang="da-DK" sz="2000" dirty="0"/>
              <a:t>Wrote ”Dejlig er den Himmel Blå”</a:t>
            </a:r>
          </a:p>
          <a:p>
            <a:r>
              <a:rPr lang="da-DK" sz="2000" dirty="0"/>
              <a:t>Felt himself awakened from his hubris</a:t>
            </a:r>
          </a:p>
          <a:p>
            <a:r>
              <a:rPr lang="da-DK" sz="2000" dirty="0"/>
              <a:t>Gave up ambition to become an author</a:t>
            </a:r>
          </a:p>
          <a:p>
            <a:r>
              <a:rPr lang="da-DK" sz="2000" dirty="0"/>
              <a:t>Replaced Romanticism with strong Lutheranism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732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1680-2966-6594-D4A4-5B4F170E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Incredibly active public life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35D11-2C59-EDA6-138B-503637D2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540476"/>
            <a:ext cx="4185623" cy="447513"/>
          </a:xfrm>
        </p:spPr>
        <p:txBody>
          <a:bodyPr/>
          <a:lstStyle/>
          <a:p>
            <a:r>
              <a:rPr lang="da-DK" dirty="0"/>
              <a:t>Writing and Priesthood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F76BF-636D-5AAF-4E04-32FDC7E78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133600"/>
            <a:ext cx="4185623" cy="3907763"/>
          </a:xfrm>
        </p:spPr>
        <p:txBody>
          <a:bodyPr>
            <a:noAutofit/>
          </a:bodyPr>
          <a:lstStyle/>
          <a:p>
            <a:r>
              <a:rPr lang="da-DK" sz="2000" dirty="0"/>
              <a:t>Works of History (World History)</a:t>
            </a:r>
          </a:p>
          <a:p>
            <a:r>
              <a:rPr lang="da-DK" sz="2000" dirty="0"/>
              <a:t>Not accepted as his father’s successor</a:t>
            </a:r>
          </a:p>
          <a:p>
            <a:r>
              <a:rPr lang="da-DK" sz="2000" dirty="0"/>
              <a:t>Polemical</a:t>
            </a:r>
          </a:p>
          <a:p>
            <a:r>
              <a:rPr lang="da-DK" sz="2000" dirty="0"/>
              <a:t>1815: no more sermons until he had his own parish</a:t>
            </a:r>
          </a:p>
          <a:p>
            <a:r>
              <a:rPr lang="da-DK" sz="2000" dirty="0"/>
              <a:t>Magazine: Dannevirke 1816-19</a:t>
            </a:r>
          </a:p>
          <a:p>
            <a:r>
              <a:rPr lang="da-DK" sz="2000" dirty="0"/>
              <a:t>Feuds with various authors</a:t>
            </a:r>
          </a:p>
          <a:p>
            <a:r>
              <a:rPr lang="da-DK" sz="2000" dirty="0"/>
              <a:t>1821: Pastor in Præstø</a:t>
            </a:r>
          </a:p>
          <a:p>
            <a:r>
              <a:rPr lang="da-DK" sz="2000" dirty="0"/>
              <a:t>1822: chaplain in Copenhagen</a:t>
            </a:r>
          </a:p>
          <a:p>
            <a:r>
              <a:rPr lang="da-DK" sz="2000" dirty="0"/>
              <a:t>1826: censured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C1C8D-A0A8-3A9D-DC2B-C4AFC4C0E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540477"/>
            <a:ext cx="4185618" cy="389924"/>
          </a:xfrm>
        </p:spPr>
        <p:txBody>
          <a:bodyPr/>
          <a:lstStyle/>
          <a:p>
            <a:r>
              <a:rPr lang="da-DK" dirty="0"/>
              <a:t>History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FD73A-A830-A36A-DB8C-37F1D4991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331309"/>
            <a:ext cx="4294513" cy="3710054"/>
          </a:xfrm>
        </p:spPr>
        <p:txBody>
          <a:bodyPr>
            <a:noAutofit/>
          </a:bodyPr>
          <a:lstStyle/>
          <a:p>
            <a:r>
              <a:rPr lang="da-DK" sz="2000" dirty="0"/>
              <a:t>Denmark and Norway separated in 1815</a:t>
            </a:r>
          </a:p>
          <a:p>
            <a:r>
              <a:rPr lang="da-DK" sz="2000" dirty="0"/>
              <a:t>Translation of Gesta Danorum (Saxo Grammaticus - Danish history)</a:t>
            </a:r>
          </a:p>
          <a:p>
            <a:r>
              <a:rPr lang="da-DK" sz="2000" dirty="0"/>
              <a:t>Translation of Beowulf 1820 (taught himself Old English)</a:t>
            </a:r>
          </a:p>
          <a:p>
            <a:r>
              <a:rPr lang="da-DK" sz="2000" dirty="0"/>
              <a:t>1826 – celebrating 1000 years of Christianity in Denmark – hymns</a:t>
            </a:r>
          </a:p>
          <a:p>
            <a:r>
              <a:rPr lang="da-DK" sz="2000" dirty="0"/>
              <a:t>Introduction of the term: Grundtvigian – supporters and congenial spirits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389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B164-6A98-7940-BF4C-322286C0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 trips to England – supported by King Frederik 6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80023-4066-4ACB-34D5-CAAA06092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051222"/>
            <a:ext cx="4184035" cy="3990139"/>
          </a:xfrm>
        </p:spPr>
        <p:txBody>
          <a:bodyPr>
            <a:normAutofit/>
          </a:bodyPr>
          <a:lstStyle/>
          <a:p>
            <a:r>
              <a:rPr lang="da-DK" sz="2000" dirty="0"/>
              <a:t>1830s – New thoughts about the Danish state</a:t>
            </a:r>
          </a:p>
          <a:p>
            <a:r>
              <a:rPr lang="da-DK" sz="2000" dirty="0"/>
              <a:t>Combination of monarchy and the popular voice</a:t>
            </a:r>
          </a:p>
          <a:p>
            <a:r>
              <a:rPr lang="da-DK" sz="2000" dirty="0"/>
              <a:t>1837: censureship repealed</a:t>
            </a:r>
          </a:p>
          <a:p>
            <a:r>
              <a:rPr lang="da-DK" sz="2000" dirty="0"/>
              <a:t>Public lectures – very popular</a:t>
            </a:r>
          </a:p>
          <a:p>
            <a:r>
              <a:rPr lang="da-DK" sz="2000" dirty="0"/>
              <a:t>Friendship with the Crown Princess Caroline Amalie (Queen in 1839)</a:t>
            </a:r>
          </a:p>
          <a:p>
            <a:r>
              <a:rPr lang="da-DK" sz="2000" dirty="0"/>
              <a:t>Pastor at Vartov Church 1839-72</a:t>
            </a:r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C6A7E-CE12-BE76-B8E4-24C00F790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051223"/>
            <a:ext cx="4184034" cy="3990140"/>
          </a:xfrm>
        </p:spPr>
        <p:txBody>
          <a:bodyPr/>
          <a:lstStyle/>
          <a:p>
            <a:r>
              <a:rPr lang="en-US" sz="2000" dirty="0"/>
              <a:t>Writings about education</a:t>
            </a:r>
            <a:r>
              <a:rPr lang="en-US" sz="2000" i="1" dirty="0"/>
              <a:t>: </a:t>
            </a:r>
          </a:p>
          <a:p>
            <a:r>
              <a:rPr lang="en-US" sz="2000" i="1" dirty="0" err="1"/>
              <a:t>Skolen</a:t>
            </a:r>
            <a:r>
              <a:rPr lang="en-US" sz="2000" i="1" dirty="0"/>
              <a:t> for Livet og </a:t>
            </a:r>
            <a:r>
              <a:rPr lang="en-US" sz="2000" i="1" dirty="0" err="1"/>
              <a:t>Academiet</a:t>
            </a:r>
            <a:r>
              <a:rPr lang="en-US" sz="2000" i="1" dirty="0"/>
              <a:t> i </a:t>
            </a:r>
            <a:r>
              <a:rPr lang="en-US" sz="2000" i="1" dirty="0" err="1"/>
              <a:t>Soer</a:t>
            </a:r>
            <a:r>
              <a:rPr lang="en-US" sz="2000" i="1" dirty="0"/>
              <a:t>, 1838 (School for Life and The Academy at </a:t>
            </a:r>
            <a:r>
              <a:rPr lang="en-US" sz="2000" i="1" dirty="0" err="1"/>
              <a:t>Soer</a:t>
            </a:r>
            <a:r>
              <a:rPr lang="en-US" sz="2000" i="1" dirty="0"/>
              <a:t>)</a:t>
            </a:r>
          </a:p>
          <a:p>
            <a:r>
              <a:rPr lang="en-US" sz="2000" i="1" dirty="0" err="1"/>
              <a:t>Bøn</a:t>
            </a:r>
            <a:r>
              <a:rPr lang="en-US" sz="2000" i="1" dirty="0"/>
              <a:t> og </a:t>
            </a:r>
            <a:r>
              <a:rPr lang="en-US" sz="2000" i="1" dirty="0" err="1"/>
              <a:t>Begreb</a:t>
            </a:r>
            <a:r>
              <a:rPr lang="en-US" sz="2000" i="1" dirty="0"/>
              <a:t> om </a:t>
            </a:r>
            <a:r>
              <a:rPr lang="en-US" sz="2000" i="1" dirty="0" err="1"/>
              <a:t>en</a:t>
            </a:r>
            <a:r>
              <a:rPr lang="en-US" sz="2000" i="1" dirty="0"/>
              <a:t> </a:t>
            </a:r>
            <a:r>
              <a:rPr lang="en-US" sz="2000" i="1" dirty="0" err="1"/>
              <a:t>dansk</a:t>
            </a:r>
            <a:r>
              <a:rPr lang="en-US" sz="2000" i="1" dirty="0"/>
              <a:t> </a:t>
            </a:r>
            <a:r>
              <a:rPr lang="en-US" sz="2000" i="1" dirty="0" err="1"/>
              <a:t>Højskole</a:t>
            </a:r>
            <a:r>
              <a:rPr lang="en-US" sz="2000" i="1" dirty="0"/>
              <a:t> i </a:t>
            </a:r>
            <a:r>
              <a:rPr lang="en-US" sz="2000" i="1" dirty="0" err="1"/>
              <a:t>Soer</a:t>
            </a:r>
            <a:r>
              <a:rPr lang="en-US" sz="2000" i="1" dirty="0"/>
              <a:t>, 1840 (Prayer and comprehension of a Danish High School in </a:t>
            </a:r>
            <a:r>
              <a:rPr lang="en-US" sz="2000" i="1" dirty="0" err="1"/>
              <a:t>Soer</a:t>
            </a:r>
            <a:r>
              <a:rPr lang="en-US" i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2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34B60-CDBE-0B6D-D82D-9F1EF3AF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Grundtvig’s Hymns and Nationalism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89D57-BFFE-4ADF-1C52-C36C50F63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74573"/>
            <a:ext cx="4184035" cy="4566788"/>
          </a:xfrm>
        </p:spPr>
        <p:txBody>
          <a:bodyPr>
            <a:normAutofit/>
          </a:bodyPr>
          <a:lstStyle/>
          <a:p>
            <a:r>
              <a:rPr lang="da-DK" sz="2000" dirty="0"/>
              <a:t>Huge output </a:t>
            </a:r>
            <a:r>
              <a:rPr lang="da-DK" sz="2000" dirty="0">
                <a:sym typeface="Wingdings" panose="05000000000000000000" pitchFamily="2" charset="2"/>
              </a:rPr>
              <a:t> shaped Danish national and Christian perception</a:t>
            </a:r>
          </a:p>
          <a:p>
            <a:r>
              <a:rPr lang="da-DK" sz="2000" dirty="0">
                <a:sym typeface="Wingdings" panose="05000000000000000000" pitchFamily="2" charset="2"/>
              </a:rPr>
              <a:t>From mid 1830s</a:t>
            </a:r>
          </a:p>
          <a:p>
            <a:r>
              <a:rPr lang="da-DK" sz="2000" dirty="0">
                <a:sym typeface="Wingdings" panose="05000000000000000000" pitchFamily="2" charset="2"/>
              </a:rPr>
              <a:t>Wrote around 1500 hymns </a:t>
            </a:r>
          </a:p>
          <a:p>
            <a:r>
              <a:rPr lang="da-DK" sz="2000" dirty="0">
                <a:sym typeface="Wingdings" panose="05000000000000000000" pitchFamily="2" charset="2"/>
              </a:rPr>
              <a:t>Happy Christianity (in contrast to Pietism and Inner Mission)</a:t>
            </a:r>
          </a:p>
          <a:p>
            <a:r>
              <a:rPr lang="da-DK" sz="2000" dirty="0">
                <a:sym typeface="Wingdings" panose="05000000000000000000" pitchFamily="2" charset="2"/>
              </a:rPr>
              <a:t>Ideally, power emanates from the popular voice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E9EEA-D900-28B5-46EF-BDC6F7196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74573"/>
            <a:ext cx="4184034" cy="4566789"/>
          </a:xfrm>
        </p:spPr>
        <p:txBody>
          <a:bodyPr/>
          <a:lstStyle/>
          <a:p>
            <a:r>
              <a:rPr lang="da-DK" sz="2000" dirty="0">
                <a:sym typeface="Wingdings" panose="05000000000000000000" pitchFamily="2" charset="2"/>
              </a:rPr>
              <a:t>A unique Danish popular spirit / character  build a Danish self-perception</a:t>
            </a:r>
          </a:p>
          <a:p>
            <a:r>
              <a:rPr lang="da-DK" sz="2000" dirty="0">
                <a:sym typeface="Wingdings" panose="05000000000000000000" pitchFamily="2" charset="2"/>
              </a:rPr>
              <a:t>Danish folk songs (son Svend continued the work)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3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E698-D0E2-8C8D-45A3-A16EBC77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Folk High School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ED034-9C00-1949-4917-D7BFCB6E0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25146"/>
            <a:ext cx="4184035" cy="4616215"/>
          </a:xfrm>
        </p:spPr>
        <p:txBody>
          <a:bodyPr>
            <a:normAutofit/>
          </a:bodyPr>
          <a:lstStyle/>
          <a:p>
            <a:r>
              <a:rPr lang="da-DK" sz="2000" dirty="0"/>
              <a:t>Worked as a teacher several times</a:t>
            </a:r>
          </a:p>
          <a:p>
            <a:r>
              <a:rPr lang="da-DK" sz="2000" dirty="0"/>
              <a:t>Several written works about education</a:t>
            </a:r>
          </a:p>
          <a:p>
            <a:r>
              <a:rPr lang="da-DK" sz="2000" dirty="0"/>
              <a:t>Education should not be based on books but the spoken, living word</a:t>
            </a:r>
          </a:p>
          <a:p>
            <a:r>
              <a:rPr lang="da-DK" sz="2000" dirty="0"/>
              <a:t>Education should be historical – poetical</a:t>
            </a:r>
          </a:p>
          <a:p>
            <a:r>
              <a:rPr lang="da-DK" sz="2000" dirty="0"/>
              <a:t>A school for life</a:t>
            </a:r>
          </a:p>
          <a:p>
            <a:r>
              <a:rPr lang="da-DK" sz="2000" dirty="0"/>
              <a:t>Popular education and enlightenment</a:t>
            </a:r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FFC48E-8ADE-DEBB-B73C-1D198D2A7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25147"/>
            <a:ext cx="4184034" cy="4616216"/>
          </a:xfrm>
        </p:spPr>
        <p:txBody>
          <a:bodyPr>
            <a:normAutofit/>
          </a:bodyPr>
          <a:lstStyle/>
          <a:p>
            <a:r>
              <a:rPr lang="da-DK" sz="2000" dirty="0"/>
              <a:t>Huge educational influence</a:t>
            </a:r>
          </a:p>
          <a:p>
            <a:r>
              <a:rPr lang="da-DK" sz="2000" dirty="0"/>
              <a:t>First Folk High School opens in Rødding in 1844</a:t>
            </a:r>
          </a:p>
          <a:p>
            <a:r>
              <a:rPr lang="da-DK" sz="2000" dirty="0"/>
              <a:t>In 1944, a celebration with a Danish documentary – Den Danske Folkehøjskole:</a:t>
            </a:r>
          </a:p>
          <a:p>
            <a:r>
              <a:rPr lang="en-US" sz="2000" dirty="0">
                <a:hlinkClick r:id="rId2"/>
              </a:rPr>
              <a:t>https://www.youtube.com/watch?v=UGOpkbgPQYI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7B8AE-94D9-8829-6723-097F3580D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Folk High School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C64B0-CD0F-97B0-1879-FC3215586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91049"/>
            <a:ext cx="4184035" cy="4550312"/>
          </a:xfrm>
        </p:spPr>
        <p:txBody>
          <a:bodyPr>
            <a:normAutofit/>
          </a:bodyPr>
          <a:lstStyle/>
          <a:p>
            <a:r>
              <a:rPr lang="da-DK" sz="2000" dirty="0"/>
              <a:t>A school where you live and choose your classes </a:t>
            </a:r>
          </a:p>
          <a:p>
            <a:r>
              <a:rPr lang="da-DK" sz="2000" dirty="0"/>
              <a:t>You learn what you want</a:t>
            </a:r>
          </a:p>
          <a:p>
            <a:r>
              <a:rPr lang="da-DK" sz="2000" dirty="0"/>
              <a:t>No exams</a:t>
            </a:r>
          </a:p>
          <a:p>
            <a:r>
              <a:rPr lang="da-DK" sz="2000" dirty="0"/>
              <a:t>No prerequisites</a:t>
            </a:r>
          </a:p>
          <a:p>
            <a:r>
              <a:rPr lang="da-DK" sz="2000" dirty="0"/>
              <a:t>A School for Everyone</a:t>
            </a:r>
          </a:p>
          <a:p>
            <a:r>
              <a:rPr lang="da-DK" sz="2000" dirty="0"/>
              <a:t>Short stays 1-7 weeks</a:t>
            </a:r>
          </a:p>
          <a:p>
            <a:r>
              <a:rPr lang="da-DK" sz="2000" dirty="0"/>
              <a:t>Longer stays 2-12 months</a:t>
            </a:r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2D1B3-F45D-CB86-65C8-3BA0685F5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91049"/>
            <a:ext cx="4184034" cy="4550313"/>
          </a:xfrm>
        </p:spPr>
        <p:txBody>
          <a:bodyPr>
            <a:normAutofit/>
          </a:bodyPr>
          <a:lstStyle/>
          <a:p>
            <a:r>
              <a:rPr lang="da-DK" sz="2000" dirty="0"/>
              <a:t>In-depth exploration of what you find interesting</a:t>
            </a:r>
          </a:p>
          <a:p>
            <a:r>
              <a:rPr lang="da-DK" sz="2000" dirty="0"/>
              <a:t>More than 200 different topics</a:t>
            </a:r>
          </a:p>
          <a:p>
            <a:r>
              <a:rPr lang="da-DK" sz="2000" dirty="0"/>
              <a:t>You meet a lot of new people</a:t>
            </a:r>
          </a:p>
          <a:p>
            <a:r>
              <a:rPr lang="da-DK" sz="2000" dirty="0"/>
              <a:t>Above and beyond your classes, you will participate in lectures, trips, and life with others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47966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705</Words>
  <Application>Microsoft Office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Grundtvig  and Danish Folk High Schools </vt:lpstr>
      <vt:lpstr>Nikolaj Frederik Severin Grundtvig,  8 September 1783 – 2 September 1872), </vt:lpstr>
      <vt:lpstr>Danish Golden Age, First half of 19th Century</vt:lpstr>
      <vt:lpstr>Crisis, 1810</vt:lpstr>
      <vt:lpstr>Incredibly active public life</vt:lpstr>
      <vt:lpstr>3 trips to England – supported by King Frederik 6</vt:lpstr>
      <vt:lpstr>Grundtvig’s Hymns and Nationalism</vt:lpstr>
      <vt:lpstr>The Folk High School</vt:lpstr>
      <vt:lpstr>The Folk High School</vt:lpstr>
      <vt:lpstr>75 Folk High Schools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Grundtvig  and Danish Folk High Schools </dc:title>
  <dc:creator>Nete Schmidt</dc:creator>
  <cp:lastModifiedBy>Nete Schmidt</cp:lastModifiedBy>
  <cp:revision>1</cp:revision>
  <dcterms:created xsi:type="dcterms:W3CDTF">2022-12-12T21:46:26Z</dcterms:created>
  <dcterms:modified xsi:type="dcterms:W3CDTF">2022-12-12T23:48:38Z</dcterms:modified>
</cp:coreProperties>
</file>