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5E4D-1700-4ADA-95FF-808E746FDDB7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31E9DDE-4F8C-42F4-8EED-0B47C43A8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73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5E4D-1700-4ADA-95FF-808E746FDDB7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31E9DDE-4F8C-42F4-8EED-0B47C43A8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65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5E4D-1700-4ADA-95FF-808E746FDDB7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31E9DDE-4F8C-42F4-8EED-0B47C43A8F7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1254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5E4D-1700-4ADA-95FF-808E746FDDB7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31E9DDE-4F8C-42F4-8EED-0B47C43A8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179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5E4D-1700-4ADA-95FF-808E746FDDB7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31E9DDE-4F8C-42F4-8EED-0B47C43A8F7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2781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5E4D-1700-4ADA-95FF-808E746FDDB7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31E9DDE-4F8C-42F4-8EED-0B47C43A8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3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5E4D-1700-4ADA-95FF-808E746FDDB7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9DDE-4F8C-42F4-8EED-0B47C43A8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418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5E4D-1700-4ADA-95FF-808E746FDDB7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9DDE-4F8C-42F4-8EED-0B47C43A8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25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5E4D-1700-4ADA-95FF-808E746FDDB7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9DDE-4F8C-42F4-8EED-0B47C43A8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338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5E4D-1700-4ADA-95FF-808E746FDDB7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31E9DDE-4F8C-42F4-8EED-0B47C43A8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85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5E4D-1700-4ADA-95FF-808E746FDDB7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31E9DDE-4F8C-42F4-8EED-0B47C43A8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36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5E4D-1700-4ADA-95FF-808E746FDDB7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31E9DDE-4F8C-42F4-8EED-0B47C43A8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58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5E4D-1700-4ADA-95FF-808E746FDDB7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9DDE-4F8C-42F4-8EED-0B47C43A8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045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5E4D-1700-4ADA-95FF-808E746FDDB7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9DDE-4F8C-42F4-8EED-0B47C43A8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55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5E4D-1700-4ADA-95FF-808E746FDDB7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9DDE-4F8C-42F4-8EED-0B47C43A8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1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5E4D-1700-4ADA-95FF-808E746FDDB7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31E9DDE-4F8C-42F4-8EED-0B47C43A8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28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F5E4D-1700-4ADA-95FF-808E746FDDB7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31E9DDE-4F8C-42F4-8EED-0B47C43A8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62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41DA10-B525-EF26-563F-4AC463D5A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sz="4800" b="1" dirty="0"/>
              <a:t>Johannes V. Jensen, 1873-1950</a:t>
            </a:r>
            <a:endParaRPr lang="en-US" sz="4800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3D3FA9-6E20-BF5E-7B72-A34D73D73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2800" i="1" dirty="0"/>
              <a:t>Kongens Fald</a:t>
            </a:r>
            <a:r>
              <a:rPr lang="da-DK" sz="2800" dirty="0"/>
              <a:t>, 1900-1901</a:t>
            </a:r>
          </a:p>
          <a:p>
            <a:pPr marL="0" indent="0">
              <a:buNone/>
            </a:pPr>
            <a:endParaRPr lang="da-DK" sz="2800" dirty="0"/>
          </a:p>
          <a:p>
            <a:pPr marL="0" indent="0">
              <a:buNone/>
            </a:pPr>
            <a:r>
              <a:rPr lang="da-DK" sz="2800" i="1" dirty="0"/>
              <a:t>The Fall of the King</a:t>
            </a:r>
            <a:r>
              <a:rPr lang="da-DK" sz="2800" dirty="0"/>
              <a:t>, transl. 2012</a:t>
            </a:r>
          </a:p>
          <a:p>
            <a:pPr marL="0" indent="0">
              <a:buNone/>
            </a:pPr>
            <a:endParaRPr lang="da-DK" sz="2800" dirty="0"/>
          </a:p>
          <a:p>
            <a:pPr marL="0" indent="0">
              <a:buNone/>
            </a:pPr>
            <a:r>
              <a:rPr lang="da-DK" sz="2800" dirty="0"/>
              <a:t>V. = Vilhelm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11428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B40FB-FB85-2B3B-0B22-561E60F07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Life at the time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BA3B4-2640-7E7A-F1F8-FFE324A046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36295" y="1427747"/>
            <a:ext cx="5266781" cy="5430253"/>
          </a:xfrm>
        </p:spPr>
        <p:txBody>
          <a:bodyPr>
            <a:normAutofit lnSpcReduction="10000"/>
          </a:bodyPr>
          <a:lstStyle/>
          <a:p>
            <a:r>
              <a:rPr lang="da-DK" dirty="0"/>
              <a:t>Students: </a:t>
            </a:r>
          </a:p>
          <a:p>
            <a:r>
              <a:rPr lang="da-DK" dirty="0"/>
              <a:t>had to beg and sing for their food until they graduated and got a job</a:t>
            </a:r>
          </a:p>
          <a:p>
            <a:r>
              <a:rPr lang="da-DK" dirty="0"/>
              <a:t>had to participate in religious services (Denmark was catholic until the Reformation in 1536)</a:t>
            </a:r>
          </a:p>
          <a:p>
            <a:r>
              <a:rPr lang="da-DK" dirty="0"/>
              <a:t>could not have a beard</a:t>
            </a:r>
          </a:p>
          <a:p>
            <a:r>
              <a:rPr lang="da-DK" dirty="0"/>
              <a:t>Jews were officially welcomed in Denmark in 1634</a:t>
            </a:r>
          </a:p>
          <a:p>
            <a:r>
              <a:rPr lang="da-DK" dirty="0"/>
              <a:t>Pentecost / Whitsun: the 7th Sunday after Easter, the Holy Spirit came to earth; national holiday today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0BD8AE-97D7-4B36-8B38-C620373E6A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0747" y="304800"/>
            <a:ext cx="4313864" cy="6432884"/>
          </a:xfrm>
        </p:spPr>
        <p:txBody>
          <a:bodyPr>
            <a:normAutofit lnSpcReduction="10000"/>
          </a:bodyPr>
          <a:lstStyle/>
          <a:p>
            <a:r>
              <a:rPr lang="da-DK" dirty="0"/>
              <a:t>Places for and methods of Executions: </a:t>
            </a:r>
          </a:p>
          <a:p>
            <a:r>
              <a:rPr lang="da-DK" dirty="0"/>
              <a:t>The places had to be visible from far away</a:t>
            </a:r>
          </a:p>
          <a:p>
            <a:r>
              <a:rPr lang="da-DK" i="1" dirty="0"/>
              <a:t>Stejlebakken</a:t>
            </a:r>
            <a:r>
              <a:rPr lang="da-DK" dirty="0"/>
              <a:t> </a:t>
            </a:r>
            <a:r>
              <a:rPr lang="da-DK" dirty="0">
                <a:sym typeface="Wingdings" panose="05000000000000000000" pitchFamily="2" charset="2"/>
              </a:rPr>
              <a:t> breaking someone on the wheel, raising the wheel onto a standing pole</a:t>
            </a:r>
          </a:p>
          <a:p>
            <a:r>
              <a:rPr lang="da-DK" i="1" dirty="0">
                <a:sym typeface="Wingdings" panose="05000000000000000000" pitchFamily="2" charset="2"/>
              </a:rPr>
              <a:t>Galgebakken</a:t>
            </a:r>
            <a:r>
              <a:rPr lang="da-DK" dirty="0">
                <a:sym typeface="Wingdings" panose="05000000000000000000" pitchFamily="2" charset="2"/>
              </a:rPr>
              <a:t>: Gallows hill</a:t>
            </a:r>
          </a:p>
          <a:p>
            <a:endParaRPr lang="da-DK" dirty="0">
              <a:sym typeface="Wingdings" panose="05000000000000000000" pitchFamily="2" charset="2"/>
            </a:endParaRPr>
          </a:p>
          <a:p>
            <a:r>
              <a:rPr lang="da-DK" dirty="0">
                <a:sym typeface="Wingdings" panose="05000000000000000000" pitchFamily="2" charset="2"/>
              </a:rPr>
              <a:t>The executioner was paid by the officials, King, City council etc</a:t>
            </a:r>
          </a:p>
          <a:p>
            <a:r>
              <a:rPr lang="da-DK" i="1" dirty="0">
                <a:sym typeface="Wingdings" panose="05000000000000000000" pitchFamily="2" charset="2"/>
              </a:rPr>
              <a:t>Rakker / Natmand </a:t>
            </a:r>
            <a:r>
              <a:rPr lang="da-DK" dirty="0">
                <a:sym typeface="Wingdings" panose="05000000000000000000" pitchFamily="2" charset="2"/>
              </a:rPr>
              <a:t>: Executioner’s assistant, scavenger, knacker</a:t>
            </a:r>
          </a:p>
          <a:p>
            <a:r>
              <a:rPr lang="da-DK" dirty="0">
                <a:sym typeface="Wingdings" panose="05000000000000000000" pitchFamily="2" charset="2"/>
              </a:rPr>
              <a:t>They cleaned chimneys, killed vagrant dogs, dragged carcasses and carrion out of the town – until 1850</a:t>
            </a:r>
          </a:p>
          <a:p>
            <a:r>
              <a:rPr lang="da-DK" i="1" dirty="0">
                <a:sym typeface="Wingdings" panose="05000000000000000000" pitchFamily="2" charset="2"/>
              </a:rPr>
              <a:t>Gabestok</a:t>
            </a:r>
            <a:r>
              <a:rPr lang="da-DK" dirty="0">
                <a:sym typeface="Wingdings" panose="05000000000000000000" pitchFamily="2" charset="2"/>
              </a:rPr>
              <a:t>: pillory stocks</a:t>
            </a:r>
          </a:p>
          <a:p>
            <a:r>
              <a:rPr lang="da-DK" i="1" dirty="0">
                <a:sym typeface="Wingdings" panose="05000000000000000000" pitchFamily="2" charset="2"/>
              </a:rPr>
              <a:t>Kagstrygning</a:t>
            </a:r>
            <a:r>
              <a:rPr lang="da-DK" dirty="0">
                <a:sym typeface="Wingdings" panose="05000000000000000000" pitchFamily="2" charset="2"/>
              </a:rPr>
              <a:t>: public whipping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853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20BD8-C93E-50A2-2B39-E6F0B3A3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Wars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154B4-B5DA-C7AC-CE31-42579D66806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Danish-Swedish War  (1468–1469)</a:t>
            </a:r>
          </a:p>
          <a:p>
            <a:r>
              <a:rPr lang="en-US" sz="2800" dirty="0"/>
              <a:t>Danish – Swedish War (1470-1471)</a:t>
            </a:r>
          </a:p>
          <a:p>
            <a:r>
              <a:rPr lang="en-US" sz="2800" dirty="0"/>
              <a:t>Dethroning War against King Hans (1501-1503) (Swedes)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6A7667-1FE6-0918-7B5B-42427DCB10D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/>
              <a:t>War against </a:t>
            </a:r>
            <a:r>
              <a:rPr lang="en-US" sz="2800" dirty="0" err="1"/>
              <a:t>Ditmarsken</a:t>
            </a:r>
            <a:r>
              <a:rPr lang="en-US" sz="2800" dirty="0"/>
              <a:t>, 1500</a:t>
            </a:r>
          </a:p>
          <a:p>
            <a:r>
              <a:rPr lang="en-US" sz="2800" dirty="0"/>
              <a:t>(</a:t>
            </a:r>
            <a:r>
              <a:rPr lang="en-US" sz="2800" dirty="0" err="1"/>
              <a:t>Ditmarsken</a:t>
            </a:r>
            <a:r>
              <a:rPr lang="en-US" sz="2800" dirty="0"/>
              <a:t> lies between the rivers Elbe and Eider)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954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70EAA-24FB-B1E8-D99F-CD25DE7E5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Next: The Grand Summer, around 1520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F6D7A-6255-5BCB-AB76-88FDF199A0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89212" y="1572126"/>
            <a:ext cx="4313864" cy="5149514"/>
          </a:xfrm>
        </p:spPr>
        <p:txBody>
          <a:bodyPr>
            <a:normAutofit/>
          </a:bodyPr>
          <a:lstStyle/>
          <a:p>
            <a:r>
              <a:rPr lang="da-DK" sz="2000" dirty="0"/>
              <a:t>Bishop Jens Andersen Beldenak, Bishop of Funen 1501-29</a:t>
            </a:r>
          </a:p>
          <a:p>
            <a:r>
              <a:rPr lang="da-DK" sz="2000" dirty="0"/>
              <a:t>Skueret</a:t>
            </a:r>
            <a:r>
              <a:rPr lang="da-DK" sz="2000" dirty="0">
                <a:sym typeface="Wingdings" panose="05000000000000000000" pitchFamily="2" charset="2"/>
              </a:rPr>
              <a:t> Show dish – the girl!</a:t>
            </a:r>
          </a:p>
          <a:p>
            <a:r>
              <a:rPr lang="da-DK" sz="2000" dirty="0">
                <a:sym typeface="Wingdings" panose="05000000000000000000" pitchFamily="2" charset="2"/>
              </a:rPr>
              <a:t>The Battle of Bogesund, 1520, Christian II wanted to gain absolute power over Sweden.</a:t>
            </a:r>
          </a:p>
          <a:p>
            <a:r>
              <a:rPr lang="da-DK" sz="2000" dirty="0">
                <a:sym typeface="Wingdings" panose="05000000000000000000" pitchFamily="2" charset="2"/>
              </a:rPr>
              <a:t>The Battle of Tiveden: same campaign</a:t>
            </a:r>
          </a:p>
          <a:p>
            <a:r>
              <a:rPr lang="da-DK" sz="2000" dirty="0">
                <a:sym typeface="Wingdings" panose="05000000000000000000" pitchFamily="2" charset="2"/>
              </a:rPr>
              <a:t>Coronation: November 4, 1520, Stockholm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73175-CBC2-8D63-45ED-6161E48A07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0746" y="1379621"/>
            <a:ext cx="5001253" cy="5478379"/>
          </a:xfrm>
        </p:spPr>
        <p:txBody>
          <a:bodyPr>
            <a:normAutofit/>
          </a:bodyPr>
          <a:lstStyle/>
          <a:p>
            <a:r>
              <a:rPr lang="da-DK" dirty="0"/>
              <a:t>Bloodbath in Stockholm November 8, 1520</a:t>
            </a:r>
          </a:p>
          <a:p>
            <a:r>
              <a:rPr lang="da-DK" dirty="0"/>
              <a:t>80 persons executed that day</a:t>
            </a:r>
          </a:p>
          <a:p>
            <a:r>
              <a:rPr lang="da-DK" dirty="0"/>
              <a:t>Direct reason for Christian II to lose Sweden and afterwards Denmark/Norway</a:t>
            </a:r>
          </a:p>
          <a:p>
            <a:r>
              <a:rPr lang="da-DK" dirty="0"/>
              <a:t>Fall of the King, </a:t>
            </a:r>
          </a:p>
          <a:p>
            <a:r>
              <a:rPr lang="da-DK" dirty="0"/>
              <a:t>January 20, 1523 the Nobles rebel</a:t>
            </a:r>
          </a:p>
          <a:p>
            <a:r>
              <a:rPr lang="da-DK" dirty="0"/>
              <a:t>Vacillation</a:t>
            </a:r>
          </a:p>
          <a:p>
            <a:r>
              <a:rPr lang="da-DK" dirty="0"/>
              <a:t>April 13 1523, he sailed to the Netherlands.</a:t>
            </a:r>
          </a:p>
          <a:p>
            <a:r>
              <a:rPr lang="da-DK" dirty="0"/>
              <a:t>Returned to Denmark, Sønderborg Castle, a prisoner, 1532</a:t>
            </a:r>
          </a:p>
          <a:p>
            <a:r>
              <a:rPr lang="da-DK" dirty="0"/>
              <a:t>Frederik I became King</a:t>
            </a:r>
          </a:p>
          <a:p>
            <a:r>
              <a:rPr lang="da-DK" dirty="0"/>
              <a:t>Christian II: Prisoner till his death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51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7E59B-D8D3-7532-5C9B-FDCA6B767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Winter: </a:t>
            </a:r>
            <a:br>
              <a:rPr lang="da-DK" dirty="0"/>
            </a:br>
            <a:r>
              <a:rPr lang="da-DK" dirty="0"/>
              <a:t>Grevens Fejde</a:t>
            </a:r>
            <a:br>
              <a:rPr lang="da-DK" dirty="0"/>
            </a:br>
            <a:r>
              <a:rPr lang="da-DK" dirty="0"/>
              <a:t>The Count’s Feud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19BEA-5A65-F95D-59D2-A2C4DE7AC6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89212" y="2743199"/>
            <a:ext cx="4313864" cy="3834063"/>
          </a:xfrm>
        </p:spPr>
        <p:txBody>
          <a:bodyPr>
            <a:normAutofit/>
          </a:bodyPr>
          <a:lstStyle/>
          <a:p>
            <a:r>
              <a:rPr lang="da-DK" dirty="0"/>
              <a:t>Civil War, 1534-36</a:t>
            </a:r>
          </a:p>
          <a:p>
            <a:r>
              <a:rPr lang="da-DK" dirty="0"/>
              <a:t>The Hanseatic League wanted more power</a:t>
            </a:r>
          </a:p>
          <a:p>
            <a:r>
              <a:rPr lang="da-DK" dirty="0"/>
              <a:t>Lübeck tried to reinstate Christian II, with Count Christopher of Oldenburg as the leader of the troops</a:t>
            </a:r>
          </a:p>
          <a:p>
            <a:r>
              <a:rPr lang="da-DK" dirty="0"/>
              <a:t>Led to rebellion among peasants and bourgeoisie, supporting Christian II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0FDCF1-379A-1B23-C68D-37D0475F6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58526" y="176463"/>
            <a:ext cx="5133473" cy="6529137"/>
          </a:xfrm>
        </p:spPr>
        <p:txBody>
          <a:bodyPr>
            <a:normAutofit/>
          </a:bodyPr>
          <a:lstStyle/>
          <a:p>
            <a:r>
              <a:rPr lang="da-DK" dirty="0"/>
              <a:t>On the other side: </a:t>
            </a:r>
          </a:p>
          <a:p>
            <a:r>
              <a:rPr lang="da-DK" dirty="0"/>
              <a:t>Danish nobility and Clergy</a:t>
            </a:r>
          </a:p>
          <a:p>
            <a:r>
              <a:rPr lang="da-DK" dirty="0"/>
              <a:t>They wanted Christian (3) son of Frederik I as king</a:t>
            </a:r>
          </a:p>
          <a:p>
            <a:r>
              <a:rPr lang="da-DK" dirty="0"/>
              <a:t>Civil war ended with a victory to Christian III and the nobility</a:t>
            </a:r>
          </a:p>
          <a:p>
            <a:r>
              <a:rPr lang="en-US" dirty="0"/>
              <a:t>Johan </a:t>
            </a:r>
            <a:r>
              <a:rPr lang="en-US" dirty="0" err="1"/>
              <a:t>Rantzau</a:t>
            </a:r>
            <a:r>
              <a:rPr lang="en-US" dirty="0"/>
              <a:t>: supported Christian III. An attempt at conquering Funen in 1534 ended in a defeat and a humiliating retreat, but in the same year </a:t>
            </a:r>
            <a:r>
              <a:rPr lang="en-US" dirty="0" err="1"/>
              <a:t>Rantzau</a:t>
            </a:r>
            <a:r>
              <a:rPr lang="en-US" dirty="0"/>
              <a:t> crushed Skipper </a:t>
            </a:r>
            <a:r>
              <a:rPr lang="en-US" dirty="0" err="1"/>
              <a:t>Clement’s</a:t>
            </a:r>
            <a:r>
              <a:rPr lang="en-US" dirty="0"/>
              <a:t> peasant rebellion in Jutland. Battle of </a:t>
            </a:r>
            <a:r>
              <a:rPr lang="en-US" i="1" dirty="0"/>
              <a:t>Aalborg</a:t>
            </a:r>
            <a:r>
              <a:rPr lang="en-US" dirty="0"/>
              <a:t>. The next year, he successfully conquered Funen; (Battle of </a:t>
            </a:r>
            <a:r>
              <a:rPr lang="en-US" i="1" dirty="0" err="1"/>
              <a:t>Øksnebjerg</a:t>
            </a:r>
            <a:r>
              <a:rPr lang="en-US" dirty="0"/>
              <a:t>) and finally led the siege of Copenhagen that ended with the triumph of Christian III.</a:t>
            </a:r>
          </a:p>
          <a:p>
            <a:r>
              <a:rPr lang="en-US" dirty="0" err="1"/>
              <a:t>Klemen</a:t>
            </a:r>
            <a:r>
              <a:rPr lang="en-US" dirty="0"/>
              <a:t> Andersen, “Skipper Clement” 1484-1536, merchant, captain, privateer, leader of the peasant rebellion. Executed after the war ended.</a:t>
            </a:r>
          </a:p>
        </p:txBody>
      </p:sp>
    </p:spTree>
    <p:extLst>
      <p:ext uri="{BB962C8B-B14F-4D97-AF65-F5344CB8AC3E}">
        <p14:creationId xmlns:p14="http://schemas.microsoft.com/office/powerpoint/2010/main" val="4184729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991BF-AAA7-2719-5169-89A4B6356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0"/>
            <a:ext cx="8911687" cy="1074821"/>
          </a:xfrm>
        </p:spPr>
        <p:txBody>
          <a:bodyPr>
            <a:normAutofit fontScale="90000"/>
          </a:bodyPr>
          <a:lstStyle/>
          <a:p>
            <a:r>
              <a:rPr lang="da-DK" dirty="0"/>
              <a:t>Gustav Trolle                 Feudal System</a:t>
            </a:r>
            <a:br>
              <a:rPr lang="da-DK" dirty="0"/>
            </a:br>
            <a:r>
              <a:rPr lang="da-DK" dirty="0"/>
              <a:t>1488-1535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E9851-B54B-6EA7-09D0-8C2F3D04E91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Archbishop of Uppsala</a:t>
            </a:r>
          </a:p>
          <a:p>
            <a:r>
              <a:rPr lang="da-DK" dirty="0"/>
              <a:t>Chrowned Christian II on Nov. 4, 1520</a:t>
            </a:r>
          </a:p>
          <a:p>
            <a:r>
              <a:rPr lang="da-DK" dirty="0"/>
              <a:t>Gave the King a list of people who had harmed him! – Bloodbath!</a:t>
            </a:r>
          </a:p>
          <a:p>
            <a:r>
              <a:rPr lang="da-DK" dirty="0"/>
              <a:t>Forced to leave Sweden 1524, moved to Denmark, then the Netherlands, with the King</a:t>
            </a:r>
          </a:p>
          <a:p>
            <a:r>
              <a:rPr lang="da-DK" dirty="0"/>
              <a:t>Mortally wounded in the battle at Øksnebjerg, 1535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50007D-25C3-8FDC-E47B-E09A9F0D0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0746" y="673769"/>
            <a:ext cx="5001253" cy="6184232"/>
          </a:xfrm>
        </p:spPr>
        <p:txBody>
          <a:bodyPr>
            <a:normAutofit/>
          </a:bodyPr>
          <a:lstStyle/>
          <a:p>
            <a:r>
              <a:rPr lang="da-DK" dirty="0"/>
              <a:t>1282 the nobility had the king sign a document increasing their feudal power (Håndfæstning)</a:t>
            </a:r>
          </a:p>
          <a:p>
            <a:r>
              <a:rPr lang="da-DK" dirty="0"/>
              <a:t>The nobility had to provide soldiers in the King’s wars</a:t>
            </a:r>
          </a:p>
          <a:p>
            <a:r>
              <a:rPr lang="da-DK"/>
              <a:t>Peasant </a:t>
            </a:r>
            <a:r>
              <a:rPr lang="da-DK" dirty="0"/>
              <a:t>farmers managed the land, freeholds or copyholds</a:t>
            </a:r>
          </a:p>
          <a:p>
            <a:r>
              <a:rPr lang="en-US" dirty="0"/>
              <a:t>In 1500 about 12,000 peasants owned farms, about 18,000 were copyholding peasants on crown lands, and about 30,000 were copyhold tenants of lands belonging to the church or the nobles.</a:t>
            </a:r>
          </a:p>
          <a:p>
            <a:r>
              <a:rPr lang="en-US" dirty="0"/>
              <a:t>Lack of freedom of movement, no right to marry, change occupation, dispose of property</a:t>
            </a:r>
          </a:p>
          <a:p>
            <a:r>
              <a:rPr lang="en-US" dirty="0"/>
              <a:t>Bound to designated land</a:t>
            </a:r>
          </a:p>
          <a:p>
            <a:r>
              <a:rPr lang="da-DK" dirty="0"/>
              <a:t>Providing their own food and clothing, paying a substantial portion of the grain to the lord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07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64D73-7461-685D-25D8-CA8FC20CA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Life etc.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970D2-AAFB-213C-CBAD-3E61CF2C9E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389" y="1379621"/>
            <a:ext cx="6373687" cy="5478379"/>
          </a:xfrm>
        </p:spPr>
        <p:txBody>
          <a:bodyPr/>
          <a:lstStyle/>
          <a:p>
            <a:r>
              <a:rPr lang="da-DK" dirty="0"/>
              <a:t>Born in Farsø, </a:t>
            </a:r>
          </a:p>
          <a:p>
            <a:r>
              <a:rPr lang="da-DK" dirty="0"/>
              <a:t>Died in Copenhagen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052FC94-D0F1-CA3E-A1FB-EB229FE97B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908" y="0"/>
            <a:ext cx="5210292" cy="6932584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EADED8-8102-1ABA-D9F8-09ECDE454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98" y="2644281"/>
            <a:ext cx="5189041" cy="3777622"/>
          </a:xfrm>
          <a:prstGeom prst="rect">
            <a:avLst/>
          </a:prstGeom>
        </p:spPr>
      </p:pic>
      <p:sp>
        <p:nvSpPr>
          <p:cNvPr id="10" name="Star: 4 Points 9">
            <a:extLst>
              <a:ext uri="{FF2B5EF4-FFF2-40B4-BE49-F238E27FC236}">
                <a16:creationId xmlns:a16="http://schemas.microsoft.com/office/drawing/2014/main" id="{79122D9B-3A81-B569-12EA-E14AD9D7DDC5}"/>
              </a:ext>
            </a:extLst>
          </p:cNvPr>
          <p:cNvSpPr/>
          <p:nvPr/>
        </p:nvSpPr>
        <p:spPr>
          <a:xfrm>
            <a:off x="2807368" y="5598695"/>
            <a:ext cx="45719" cy="45719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8686F7-2DA6-75D7-B91A-DFF523D39543}"/>
              </a:ext>
            </a:extLst>
          </p:cNvPr>
          <p:cNvSpPr txBox="1"/>
          <p:nvPr/>
        </p:nvSpPr>
        <p:spPr>
          <a:xfrm>
            <a:off x="1858478" y="6421903"/>
            <a:ext cx="2833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Farsø, West Himmerland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213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26466-1359-7654-C5D8-6CB1CE009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20F3637-E883-42A3-C258-CB40A920837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26" y="159795"/>
            <a:ext cx="6641432" cy="7326331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9A7962-CE15-7320-84AD-0A2E6B57C41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a-DK" sz="3200" dirty="0"/>
              <a:t>Map of the different areas in Denmark</a:t>
            </a:r>
          </a:p>
          <a:p>
            <a:endParaRPr lang="da-DK" sz="3200" dirty="0"/>
          </a:p>
          <a:p>
            <a:r>
              <a:rPr lang="da-DK" sz="3200" dirty="0"/>
              <a:t>”Nordenfjords”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20232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3FC14-2E2A-CD8D-A46D-4582566E7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                                    Life cont.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5A7AE1-06DB-2165-0F4C-CAE44ABAB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315453"/>
            <a:ext cx="6096000" cy="5459256"/>
          </a:xfrm>
        </p:spPr>
        <p:txBody>
          <a:bodyPr/>
          <a:lstStyle/>
          <a:p>
            <a:r>
              <a:rPr lang="da-DK" dirty="0"/>
              <a:t>10 siblings, second oldest</a:t>
            </a:r>
          </a:p>
          <a:p>
            <a:r>
              <a:rPr lang="da-DK" dirty="0"/>
              <a:t>Father interested in science, </a:t>
            </a:r>
          </a:p>
          <a:p>
            <a:r>
              <a:rPr lang="da-DK" dirty="0"/>
              <a:t>Atheists</a:t>
            </a:r>
          </a:p>
          <a:p>
            <a:r>
              <a:rPr lang="da-DK" dirty="0"/>
              <a:t>Sister Thit Jensen, writer, feminist; conflict</a:t>
            </a:r>
          </a:p>
          <a:p>
            <a:r>
              <a:rPr lang="da-DK" dirty="0"/>
              <a:t>Painted as a young man</a:t>
            </a:r>
          </a:p>
          <a:p>
            <a:r>
              <a:rPr lang="da-DK" dirty="0"/>
              <a:t>Gymnasiet in Viborg, graduated 1893</a:t>
            </a:r>
          </a:p>
          <a:p>
            <a:r>
              <a:rPr lang="da-DK" dirty="0"/>
              <a:t>Studied medicine, Copenhagen University, 3 years,</a:t>
            </a:r>
          </a:p>
          <a:p>
            <a:r>
              <a:rPr lang="da-DK" dirty="0"/>
              <a:t>Dropped out, focused on writing (12 novels already)</a:t>
            </a:r>
            <a:endParaRPr lang="en-US" dirty="0"/>
          </a:p>
          <a:p>
            <a:r>
              <a:rPr lang="en-US" dirty="0"/>
              <a:t>Married Else Marie </a:t>
            </a:r>
            <a:r>
              <a:rPr lang="en-US" dirty="0" err="1"/>
              <a:t>Ulrik</a:t>
            </a:r>
            <a:r>
              <a:rPr lang="en-US" dirty="0"/>
              <a:t>, 3 sons</a:t>
            </a:r>
          </a:p>
          <a:p>
            <a:r>
              <a:rPr lang="en-US" dirty="0"/>
              <a:t>Wrote: poems, articles, novels, short stories</a:t>
            </a:r>
          </a:p>
          <a:p>
            <a:r>
              <a:rPr lang="en-US" dirty="0"/>
              <a:t>Most famous: </a:t>
            </a:r>
            <a:r>
              <a:rPr lang="en-US" i="1" dirty="0" err="1"/>
              <a:t>Himmerlandshistorier</a:t>
            </a:r>
            <a:r>
              <a:rPr lang="en-US" i="1" dirty="0"/>
              <a:t>, Kongens </a:t>
            </a:r>
            <a:r>
              <a:rPr lang="en-US" i="1" dirty="0" err="1"/>
              <a:t>Fald</a:t>
            </a:r>
            <a:r>
              <a:rPr lang="en-US" i="1" dirty="0"/>
              <a:t>, Den Lange </a:t>
            </a:r>
            <a:r>
              <a:rPr lang="en-US" i="1" dirty="0" err="1"/>
              <a:t>Rejse</a:t>
            </a:r>
            <a:endParaRPr lang="en-US" i="1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AFF8191-2F62-912D-71A5-00E509AD4C3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284" y="273402"/>
            <a:ext cx="4379495" cy="6304048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4755CAC-0921-EB36-FA25-66B39C8FCCA0}"/>
              </a:ext>
            </a:extLst>
          </p:cNvPr>
          <p:cNvSpPr txBox="1"/>
          <p:nvPr/>
        </p:nvSpPr>
        <p:spPr>
          <a:xfrm>
            <a:off x="3064042" y="6584598"/>
            <a:ext cx="729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1902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645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95EDE-5ABB-32B7-C8F2-EFA0C2E58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043" y="624110"/>
            <a:ext cx="4758568" cy="1280890"/>
          </a:xfrm>
        </p:spPr>
        <p:txBody>
          <a:bodyPr>
            <a:normAutofit fontScale="90000"/>
          </a:bodyPr>
          <a:lstStyle/>
          <a:p>
            <a:r>
              <a:rPr lang="da-DK" b="1" dirty="0"/>
              <a:t>1944 – Nobel Prize in Literature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00477D-4143-9C96-6DED-E5B28C3F989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a-DK" dirty="0"/>
              <a:t>”Hvor smiler fager den danske kyst”</a:t>
            </a:r>
          </a:p>
          <a:p>
            <a:r>
              <a:rPr lang="da-DK" dirty="0"/>
              <a:t>”Ved Frokosten”</a:t>
            </a:r>
          </a:p>
          <a:p>
            <a:r>
              <a:rPr lang="da-DK" dirty="0"/>
              <a:t>”Paa Memphis Station”</a:t>
            </a:r>
          </a:p>
          <a:p>
            <a:r>
              <a:rPr lang="da-DK" dirty="0"/>
              <a:t>Crime stories, to make money</a:t>
            </a:r>
          </a:p>
          <a:p>
            <a:r>
              <a:rPr lang="da-DK" dirty="0"/>
              <a:t>Translator; Icelandic Sagas, Kipling, Whitman, Shakespeare</a:t>
            </a:r>
          </a:p>
          <a:p>
            <a:r>
              <a:rPr lang="da-DK" dirty="0"/>
              <a:t>In the US 1903</a:t>
            </a:r>
          </a:p>
          <a:p>
            <a:r>
              <a:rPr lang="da-DK" dirty="0"/>
              <a:t>Feature articles in newspapers</a:t>
            </a:r>
          </a:p>
          <a:p>
            <a:r>
              <a:rPr lang="da-DK" dirty="0"/>
              <a:t>Portrait busts, private</a:t>
            </a:r>
            <a:endParaRPr lang="en-US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77D00482-3E22-10A3-1C75-32FB9CF23EE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215" y="0"/>
            <a:ext cx="4758568" cy="6729974"/>
          </a:xfrm>
        </p:spPr>
      </p:pic>
    </p:spTree>
    <p:extLst>
      <p:ext uri="{BB962C8B-B14F-4D97-AF65-F5344CB8AC3E}">
        <p14:creationId xmlns:p14="http://schemas.microsoft.com/office/powerpoint/2010/main" val="2227037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0FB40-5E51-1634-EF0D-4DE67D85A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0"/>
            <a:ext cx="8911687" cy="954156"/>
          </a:xfrm>
        </p:spPr>
        <p:txBody>
          <a:bodyPr/>
          <a:lstStyle/>
          <a:p>
            <a:r>
              <a:rPr lang="da-DK" dirty="0"/>
              <a:t>The Danish Cultural Canon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67F588A-3A59-6B0B-D50E-B10C21DE0B5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729" y="1159603"/>
            <a:ext cx="10247722" cy="5613217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4F5E48-3AB2-CA5F-9ACA-66A9482931D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79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D7EBB-7B5D-EABF-D1D8-D1E34BD81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Kongens Fald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E6B8A-BC5B-CB5F-F951-296D3082B48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Modernist novel</a:t>
            </a:r>
          </a:p>
          <a:p>
            <a:r>
              <a:rPr lang="da-DK" dirty="0"/>
              <a:t>Semi-historical</a:t>
            </a:r>
          </a:p>
          <a:p>
            <a:r>
              <a:rPr lang="da-DK" dirty="0"/>
              <a:t>Mikkel Thøgersen – parallel with Christian 2.</a:t>
            </a:r>
          </a:p>
          <a:p>
            <a:r>
              <a:rPr lang="da-DK" dirty="0"/>
              <a:t>Prince Christiern </a:t>
            </a:r>
            <a:r>
              <a:rPr lang="da-DK" dirty="0">
                <a:sym typeface="Wingdings" panose="05000000000000000000" pitchFamily="2" charset="2"/>
              </a:rPr>
              <a:t> King of Denmark and Norway 1513-1523, and of Sweden 1520-1520. Son of King Hans (John). Oldenborg lineage.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7941E0-1BD8-D5E2-529F-E561C68CC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0747" y="882316"/>
            <a:ext cx="4313864" cy="5021528"/>
          </a:xfrm>
        </p:spPr>
        <p:txBody>
          <a:bodyPr>
            <a:normAutofit/>
          </a:bodyPr>
          <a:lstStyle/>
          <a:p>
            <a:r>
              <a:rPr lang="da-DK" dirty="0"/>
              <a:t>Copenhagen 1497: fortifications, until 1850s</a:t>
            </a:r>
          </a:p>
          <a:p>
            <a:r>
              <a:rPr lang="da-DK" dirty="0"/>
              <a:t>Vesterport, Nørreport, Østerport, Højbro</a:t>
            </a:r>
          </a:p>
          <a:p>
            <a:r>
              <a:rPr lang="en-US" dirty="0"/>
              <a:t>Night Watchmen,</a:t>
            </a:r>
          </a:p>
          <a:p>
            <a:r>
              <a:rPr lang="en-US" dirty="0"/>
              <a:t>German soldiers (part of Denmark)</a:t>
            </a:r>
          </a:p>
          <a:p>
            <a:r>
              <a:rPr lang="en-US" dirty="0"/>
              <a:t>Dirty, enclosed, stinking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A338FC-CA5F-0401-BB6C-96F9FC2D7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747" y="3657600"/>
            <a:ext cx="4402201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343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C3F02-C78E-96F2-ECB4-776C85619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A1BF5D7-3DA1-39AF-C72A-D0B432481AE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1"/>
            <a:ext cx="10172122" cy="7395132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DDAB43-235D-617B-78BB-ED3BEAC212A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06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A6985-0C8B-4BA4-EF71-A6521E67D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Kalmar Union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434C3-E301-A416-07E8-E4E6DBCCA3A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/>
              <a:t>1397-1523: Denmark (including Schleswig-Holstein), Sweden, (including most of present day Finland) and Norway (plus Iceland, Greenland, The Faroe Islands, Orkney, and Shetland </a:t>
            </a:r>
          </a:p>
          <a:p>
            <a:r>
              <a:rPr lang="da-DK" dirty="0"/>
              <a:t>Queen Margaret 1 of Denmark, 1353-1412</a:t>
            </a:r>
          </a:p>
          <a:p>
            <a:r>
              <a:rPr lang="da-DK" dirty="0"/>
              <a:t>Failed because of strife between monarch and nobility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69836A1-D0F7-AA93-985B-C1BABDA003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230" y="1636296"/>
            <a:ext cx="4955721" cy="4597594"/>
          </a:xfrm>
        </p:spPr>
      </p:pic>
    </p:spTree>
    <p:extLst>
      <p:ext uri="{BB962C8B-B14F-4D97-AF65-F5344CB8AC3E}">
        <p14:creationId xmlns:p14="http://schemas.microsoft.com/office/powerpoint/2010/main" val="376116614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205</TotalTime>
  <Words>969</Words>
  <Application>Microsoft Office PowerPoint</Application>
  <PresentationFormat>Widescreen</PresentationFormat>
  <Paragraphs>113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Wisp</vt:lpstr>
      <vt:lpstr>Johannes V. Jensen, 1873-1950</vt:lpstr>
      <vt:lpstr>Life etc.</vt:lpstr>
      <vt:lpstr>PowerPoint Presentation</vt:lpstr>
      <vt:lpstr>                                    Life cont.</vt:lpstr>
      <vt:lpstr>1944 – Nobel Prize in Literature </vt:lpstr>
      <vt:lpstr>The Danish Cultural Canon</vt:lpstr>
      <vt:lpstr>Kongens Fald</vt:lpstr>
      <vt:lpstr>PowerPoint Presentation</vt:lpstr>
      <vt:lpstr>Kalmar Union</vt:lpstr>
      <vt:lpstr>Life at the time</vt:lpstr>
      <vt:lpstr>Wars</vt:lpstr>
      <vt:lpstr>Next: The Grand Summer, around 1520</vt:lpstr>
      <vt:lpstr>Winter:  Grevens Fejde The Count’s Feud</vt:lpstr>
      <vt:lpstr>Gustav Trolle                 Feudal System 1488-1535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Johannes V. Jensen, 1873-1950</dc:title>
  <dc:creator>Nete Schmidt</dc:creator>
  <cp:lastModifiedBy>Nete Schmidt</cp:lastModifiedBy>
  <cp:revision>2</cp:revision>
  <dcterms:created xsi:type="dcterms:W3CDTF">2023-01-28T19:02:26Z</dcterms:created>
  <dcterms:modified xsi:type="dcterms:W3CDTF">2023-01-28T22:27:31Z</dcterms:modified>
</cp:coreProperties>
</file>